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3" r:id="rId8"/>
    <p:sldId id="276" r:id="rId9"/>
    <p:sldId id="261" r:id="rId10"/>
    <p:sldId id="274" r:id="rId11"/>
    <p:sldId id="272" r:id="rId12"/>
    <p:sldId id="277" r:id="rId13"/>
    <p:sldId id="275" r:id="rId14"/>
    <p:sldId id="271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3"/>
            <p14:sldId id="276"/>
            <p14:sldId id="261"/>
            <p14:sldId id="274"/>
            <p14:sldId id="272"/>
            <p14:sldId id="277"/>
            <p14:sldId id="27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676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Nationaux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d’assurance-maladie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Assurance-Maladie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Libéraux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national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B2DB5CA6-6E91-4FF5-8D65-42E9084BADC9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4CE8D132-8D00-4764-A1C0-3E342BADD8F0}" type="pres">
      <dgm:prSet presAssocID="{B1CAD9E0-CA22-4221-8F9D-47FB7344F0BF}" presName="dummyMaxCanvas" presStyleCnt="0">
        <dgm:presLayoutVars/>
      </dgm:prSet>
      <dgm:spPr/>
    </dgm:pt>
    <dgm:pt modelId="{6FB33C5E-5288-48EA-973B-9CBD3653CBF4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CCC5C2D9-5764-4852-A796-460B71E79A9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AFEA20D3-BCAE-4551-9452-3FB7189372AB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6F170302-F717-4961-B5D7-CB7DF421772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232537D5-EE14-4233-99A5-58EBEFDCEEDA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2934BB97-C92D-4BC3-A1D3-09F64500010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5ADAD4DD-CE0F-439D-9ACC-7189077E44DE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FF27185A-25A8-4648-854E-8CE8D82F2422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B2FFA530-00CE-4557-80DB-4070B9F09111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EF4A9765-A869-49A3-A5F7-550B675C7BAF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3A07009-50E6-4400-BCA3-1397A816B34F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859902-E72B-4035-8CA3-45490924CA49}" type="presOf" srcId="{3B062F0D-B5C9-4081-9A32-F4D6743DAA31}" destId="{2934BB97-C92D-4BC3-A1D3-09F645000106}" srcOrd="0" destOrd="0" presId="urn:microsoft.com/office/officeart/2005/8/layout/vProcess5"/>
    <dgm:cxn modelId="{CD2A0124-C54E-4432-BF85-2ED23BE01211}" type="presOf" srcId="{FCCFB870-B800-47BB-A587-C5369CBD7597}" destId="{FF27185A-25A8-4648-854E-8CE8D82F2422}" srcOrd="1" destOrd="0" presId="urn:microsoft.com/office/officeart/2005/8/layout/vProcess5"/>
    <dgm:cxn modelId="{F2616025-3A0D-4BE6-9C10-79F6DAFB46FF}" type="presOf" srcId="{10116BC5-5053-4D48-92FC-0D2C69441ABE}" destId="{AFEA20D3-BCAE-4551-9452-3FB7189372AB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7ED6364C-3F84-42D3-933C-845B7B3741A1}" type="presOf" srcId="{46A1F22D-47DC-4572-8D05-5BBA5A529A6A}" destId="{B2FFA530-00CE-4557-80DB-4070B9F09111}" srcOrd="1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48F59A83-42C6-43D9-A7C1-FB59F4B81BD6}" type="presOf" srcId="{A5C2A541-7890-4632-B7E0-49DA668D2A1E}" destId="{6F170302-F717-4961-B5D7-CB7DF4217720}" srcOrd="0" destOrd="0" presId="urn:microsoft.com/office/officeart/2005/8/layout/vProcess5"/>
    <dgm:cxn modelId="{EE0B5D93-C93D-43C9-8B00-08107D4AD02E}" type="presOf" srcId="{10116BC5-5053-4D48-92FC-0D2C69441ABE}" destId="{EF4A9765-A869-49A3-A5F7-550B675C7BAF}" srcOrd="1" destOrd="0" presId="urn:microsoft.com/office/officeart/2005/8/layout/vProcess5"/>
    <dgm:cxn modelId="{FBD8589B-EB0D-48BC-BC28-081278FB6B50}" type="presOf" srcId="{771C2DBB-48C5-4CFC-940F-3C5C511F8D3C}" destId="{5ADAD4DD-CE0F-439D-9ACC-7189077E44DE}" srcOrd="0" destOrd="0" presId="urn:microsoft.com/office/officeart/2005/8/layout/vProcess5"/>
    <dgm:cxn modelId="{B62C5DB6-7676-4254-B29B-4BDC45366946}" type="presOf" srcId="{B1CAD9E0-CA22-4221-8F9D-47FB7344F0BF}" destId="{B2DB5CA6-6E91-4FF5-8D65-42E9084BADC9}" srcOrd="0" destOrd="0" presId="urn:microsoft.com/office/officeart/2005/8/layout/vProcess5"/>
    <dgm:cxn modelId="{869E2DCE-698F-44DF-8F76-0A1F3918FBCA}" type="presOf" srcId="{34E72321-7468-42C4-B29D-D0CCFF3D61AF}" destId="{232537D5-EE14-4233-99A5-58EBEFDCEEDA}" srcOrd="0" destOrd="0" presId="urn:microsoft.com/office/officeart/2005/8/layout/vProcess5"/>
    <dgm:cxn modelId="{F2E1A6D4-B37D-4F70-99FD-775469CD5FFE}" type="presOf" srcId="{A5C2A541-7890-4632-B7E0-49DA668D2A1E}" destId="{F3A07009-50E6-4400-BCA3-1397A816B34F}" srcOrd="1" destOrd="0" presId="urn:microsoft.com/office/officeart/2005/8/layout/vProcess5"/>
    <dgm:cxn modelId="{9874C8DF-C6A3-4139-9960-8A2C6D7B044A}" type="presOf" srcId="{46A1F22D-47DC-4572-8D05-5BBA5A529A6A}" destId="{CCC5C2D9-5764-4852-A796-460B71E79A99}" srcOrd="0" destOrd="0" presId="urn:microsoft.com/office/officeart/2005/8/layout/vProcess5"/>
    <dgm:cxn modelId="{DADD49F2-5D2B-40DD-B864-0851CFF710B9}" type="presOf" srcId="{FCCFB870-B800-47BB-A587-C5369CBD7597}" destId="{6FB33C5E-5288-48EA-973B-9CBD3653CBF4}" srcOrd="0" destOrd="0" presId="urn:microsoft.com/office/officeart/2005/8/layout/vProcess5"/>
    <dgm:cxn modelId="{F6D692ED-29D9-47E3-9FD3-8167AB9422C1}" type="presParOf" srcId="{B2DB5CA6-6E91-4FF5-8D65-42E9084BADC9}" destId="{4CE8D132-8D00-4764-A1C0-3E342BADD8F0}" srcOrd="0" destOrd="0" presId="urn:microsoft.com/office/officeart/2005/8/layout/vProcess5"/>
    <dgm:cxn modelId="{03FAD72A-C100-4839-A685-78648E5AC6C7}" type="presParOf" srcId="{B2DB5CA6-6E91-4FF5-8D65-42E9084BADC9}" destId="{6FB33C5E-5288-48EA-973B-9CBD3653CBF4}" srcOrd="1" destOrd="0" presId="urn:microsoft.com/office/officeart/2005/8/layout/vProcess5"/>
    <dgm:cxn modelId="{08B14435-E969-4C90-B9F5-27131976D537}" type="presParOf" srcId="{B2DB5CA6-6E91-4FF5-8D65-42E9084BADC9}" destId="{CCC5C2D9-5764-4852-A796-460B71E79A99}" srcOrd="2" destOrd="0" presId="urn:microsoft.com/office/officeart/2005/8/layout/vProcess5"/>
    <dgm:cxn modelId="{E1B0CA63-B224-4BAC-9CF6-D9F779990592}" type="presParOf" srcId="{B2DB5CA6-6E91-4FF5-8D65-42E9084BADC9}" destId="{AFEA20D3-BCAE-4551-9452-3FB7189372AB}" srcOrd="3" destOrd="0" presId="urn:microsoft.com/office/officeart/2005/8/layout/vProcess5"/>
    <dgm:cxn modelId="{CE8F627A-0023-48C0-A257-DBBD3BB6696B}" type="presParOf" srcId="{B2DB5CA6-6E91-4FF5-8D65-42E9084BADC9}" destId="{6F170302-F717-4961-B5D7-CB7DF4217720}" srcOrd="4" destOrd="0" presId="urn:microsoft.com/office/officeart/2005/8/layout/vProcess5"/>
    <dgm:cxn modelId="{F5399EF7-129D-4B8A-8759-1DB841DA426C}" type="presParOf" srcId="{B2DB5CA6-6E91-4FF5-8D65-42E9084BADC9}" destId="{232537D5-EE14-4233-99A5-58EBEFDCEEDA}" srcOrd="5" destOrd="0" presId="urn:microsoft.com/office/officeart/2005/8/layout/vProcess5"/>
    <dgm:cxn modelId="{865665D6-FF8B-4A90-AA0C-8BEE1AD81A1C}" type="presParOf" srcId="{B2DB5CA6-6E91-4FF5-8D65-42E9084BADC9}" destId="{2934BB97-C92D-4BC3-A1D3-09F645000106}" srcOrd="6" destOrd="0" presId="urn:microsoft.com/office/officeart/2005/8/layout/vProcess5"/>
    <dgm:cxn modelId="{AA2AB889-3230-4D61-A12D-975165C2B529}" type="presParOf" srcId="{B2DB5CA6-6E91-4FF5-8D65-42E9084BADC9}" destId="{5ADAD4DD-CE0F-439D-9ACC-7189077E44DE}" srcOrd="7" destOrd="0" presId="urn:microsoft.com/office/officeart/2005/8/layout/vProcess5"/>
    <dgm:cxn modelId="{87E4A5E7-A82B-40A8-97B3-F92C018FA0E9}" type="presParOf" srcId="{B2DB5CA6-6E91-4FF5-8D65-42E9084BADC9}" destId="{FF27185A-25A8-4648-854E-8CE8D82F2422}" srcOrd="8" destOrd="0" presId="urn:microsoft.com/office/officeart/2005/8/layout/vProcess5"/>
    <dgm:cxn modelId="{77974310-B96F-4839-BED3-10C224709BE7}" type="presParOf" srcId="{B2DB5CA6-6E91-4FF5-8D65-42E9084BADC9}" destId="{B2FFA530-00CE-4557-80DB-4070B9F09111}" srcOrd="9" destOrd="0" presId="urn:microsoft.com/office/officeart/2005/8/layout/vProcess5"/>
    <dgm:cxn modelId="{F4C16166-D71A-40C6-B1A7-112112C6860A}" type="presParOf" srcId="{B2DB5CA6-6E91-4FF5-8D65-42E9084BADC9}" destId="{EF4A9765-A869-49A3-A5F7-550B675C7BAF}" srcOrd="10" destOrd="0" presId="urn:microsoft.com/office/officeart/2005/8/layout/vProcess5"/>
    <dgm:cxn modelId="{5A3514E1-E0F6-46B2-808F-DA22ECF5AD47}" type="presParOf" srcId="{B2DB5CA6-6E91-4FF5-8D65-42E9084BADC9}" destId="{F3A07009-50E6-4400-BCA3-1397A816B3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 dirty="0"/>
            <a:t>Utilisation des données de l’enquête EU-SILC</a:t>
          </a:r>
          <a:endParaRPr lang="en-US" dirty="0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/>
            </a:rPr>
            <a:t>Évolutions durant la période 2006-2013 </a:t>
          </a:r>
          <a:endParaRPr lang="en-US" dirty="0">
            <a:effectLst/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DB958303-27B1-4F0A-9266-84D0EBCB71A7}">
      <dgm:prSet/>
      <dgm:spPr/>
      <dgm:t>
        <a:bodyPr/>
        <a:lstStyle/>
        <a:p>
          <a:r>
            <a:rPr lang="fr-FR" dirty="0">
              <a:effectLst/>
            </a:rPr>
            <a:t>Utilisation des variables socio-démographiques et de santé </a:t>
          </a:r>
          <a:endParaRPr lang="en-US" dirty="0">
            <a:effectLst/>
          </a:endParaRPr>
        </a:p>
      </dgm:t>
    </dgm:pt>
    <dgm:pt modelId="{05F06F49-3CCC-46B1-BDBB-D050F558197B}" type="parTrans" cxnId="{3C4C51AD-A76F-42A4-B7DF-05FBF3607AC1}">
      <dgm:prSet/>
      <dgm:spPr/>
      <dgm:t>
        <a:bodyPr/>
        <a:lstStyle/>
        <a:p>
          <a:endParaRPr lang="fr-FR"/>
        </a:p>
      </dgm:t>
    </dgm:pt>
    <dgm:pt modelId="{CB497E3F-B37B-48A2-B73B-0FFF2B79D668}" type="sibTrans" cxnId="{3C4C51AD-A76F-42A4-B7DF-05FBF3607AC1}">
      <dgm:prSet/>
      <dgm:spPr/>
      <dgm:t>
        <a:bodyPr/>
        <a:lstStyle/>
        <a:p>
          <a:endParaRPr lang="fr-FR"/>
        </a:p>
      </dgm:t>
    </dgm:pt>
    <dgm:pt modelId="{7862011F-A152-431E-B8C0-E95CEDD9F20E}">
      <dgm:prSet/>
      <dgm:spPr/>
      <dgm:t>
        <a:bodyPr/>
        <a:lstStyle/>
        <a:p>
          <a:r>
            <a:rPr lang="fr-FR" noProof="0" dirty="0">
              <a:effectLst/>
            </a:rPr>
            <a:t>Focale</a:t>
          </a:r>
          <a:r>
            <a:rPr lang="en-US" dirty="0">
              <a:effectLst/>
            </a:rPr>
            <a:t> </a:t>
          </a:r>
          <a:r>
            <a:rPr lang="fr-FR" noProof="0" dirty="0">
              <a:effectLst/>
            </a:rPr>
            <a:t>sur l’année 2009 </a:t>
          </a:r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8E62CB54-6E70-46B0-BDE9-58E1DFFFC7B5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E2A20E8A-B6B3-4903-A158-49A1F6E62D6F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2617C66-11F2-486F-80E7-80F607EFD41A}" type="pres">
      <dgm:prSet presAssocID="{56030EC3-2205-4AC4-A9D4-717FA6725723}" presName="spacer" presStyleCnt="0"/>
      <dgm:spPr/>
    </dgm:pt>
    <dgm:pt modelId="{6C314839-484A-4D8B-A58E-5BF03ABC1EEA}" type="pres">
      <dgm:prSet presAssocID="{DB958303-27B1-4F0A-9266-84D0EBCB71A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25C953-4069-4CAF-86CF-34B92FA10A37}" type="pres">
      <dgm:prSet presAssocID="{CB497E3F-B37B-48A2-B73B-0FFF2B79D668}" presName="spacer" presStyleCnt="0"/>
      <dgm:spPr/>
    </dgm:pt>
    <dgm:pt modelId="{31E4B249-FED7-4157-8F07-228C00D50559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BC4815-37BB-486C-97BF-3192DC014E4B}" type="pres">
      <dgm:prSet presAssocID="{4119F447-8059-49E8-B5A5-EA2661F74459}" presName="spacer" presStyleCnt="0"/>
      <dgm:spPr/>
    </dgm:pt>
    <dgm:pt modelId="{1CE5EE46-726D-4F41-89CE-6C93FB9C9059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871F916-2C9C-4CDB-B6C0-A5316DC0EC83}" type="presOf" srcId="{9AE2E8E8-7987-4B76-B966-A02518913C23}" destId="{E2A20E8A-B6B3-4903-A158-49A1F6E62D6F}" srcOrd="0" destOrd="0" presId="urn:microsoft.com/office/officeart/2005/8/layout/vList2"/>
    <dgm:cxn modelId="{34D1B565-9576-4906-8FDE-DD481CC560BE}" type="presOf" srcId="{4E9BF0A8-FAD5-4D28-A505-D677AFB50475}" destId="{8E62CB54-6E70-46B0-BDE9-58E1DFFFC7B5}" srcOrd="0" destOrd="0" presId="urn:microsoft.com/office/officeart/2005/8/layout/vList2"/>
    <dgm:cxn modelId="{21B7C848-DD3C-46EC-8D53-24B68355E17E}" type="presOf" srcId="{40BA17F2-58C5-48C5-AC6B-577E59A6EE3C}" destId="{31E4B249-FED7-4157-8F07-228C00D50559}" srcOrd="0" destOrd="0" presId="urn:microsoft.com/office/officeart/2005/8/layout/vList2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3C4C51AD-A76F-42A4-B7DF-05FBF3607AC1}" srcId="{4E9BF0A8-FAD5-4D28-A505-D677AFB50475}" destId="{DB958303-27B1-4F0A-9266-84D0EBCB71A7}" srcOrd="1" destOrd="0" parTransId="{05F06F49-3CCC-46B1-BDBB-D050F558197B}" sibTransId="{CB497E3F-B37B-48A2-B73B-0FFF2B79D668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6EA342F2-803F-4922-95C6-0862E968747A}" type="presOf" srcId="{DB958303-27B1-4F0A-9266-84D0EBCB71A7}" destId="{6C314839-484A-4D8B-A58E-5BF03ABC1EEA}" srcOrd="0" destOrd="0" presId="urn:microsoft.com/office/officeart/2005/8/layout/vList2"/>
    <dgm:cxn modelId="{15A194F4-89E3-4E86-8BEA-E1103F4DFA33}" type="presOf" srcId="{7862011F-A152-431E-B8C0-E95CEDD9F20E}" destId="{1CE5EE46-726D-4F41-89CE-6C93FB9C9059}" srcOrd="0" destOrd="0" presId="urn:microsoft.com/office/officeart/2005/8/layout/vList2"/>
    <dgm:cxn modelId="{2F1DF669-87EA-4261-810C-D107EDFF4B58}" type="presParOf" srcId="{8E62CB54-6E70-46B0-BDE9-58E1DFFFC7B5}" destId="{E2A20E8A-B6B3-4903-A158-49A1F6E62D6F}" srcOrd="0" destOrd="0" presId="urn:microsoft.com/office/officeart/2005/8/layout/vList2"/>
    <dgm:cxn modelId="{B0E41343-94A4-4148-AC35-07BB3A4B3FBE}" type="presParOf" srcId="{8E62CB54-6E70-46B0-BDE9-58E1DFFFC7B5}" destId="{22617C66-11F2-486F-80E7-80F607EFD41A}" srcOrd="1" destOrd="0" presId="urn:microsoft.com/office/officeart/2005/8/layout/vList2"/>
    <dgm:cxn modelId="{7427BB74-B165-45C8-9A60-A8140FBEDD11}" type="presParOf" srcId="{8E62CB54-6E70-46B0-BDE9-58E1DFFFC7B5}" destId="{6C314839-484A-4D8B-A58E-5BF03ABC1EEA}" srcOrd="2" destOrd="0" presId="urn:microsoft.com/office/officeart/2005/8/layout/vList2"/>
    <dgm:cxn modelId="{42553840-6AA6-40B7-9A43-AD48B73EEE91}" type="presParOf" srcId="{8E62CB54-6E70-46B0-BDE9-58E1DFFFC7B5}" destId="{BC25C953-4069-4CAF-86CF-34B92FA10A37}" srcOrd="3" destOrd="0" presId="urn:microsoft.com/office/officeart/2005/8/layout/vList2"/>
    <dgm:cxn modelId="{5DC7D1AE-FB49-4F20-A766-AED846A346D1}" type="presParOf" srcId="{8E62CB54-6E70-46B0-BDE9-58E1DFFFC7B5}" destId="{31E4B249-FED7-4157-8F07-228C00D50559}" srcOrd="4" destOrd="0" presId="urn:microsoft.com/office/officeart/2005/8/layout/vList2"/>
    <dgm:cxn modelId="{5F720B66-8B1E-49EC-8EDA-11D1F3D6C0DA}" type="presParOf" srcId="{8E62CB54-6E70-46B0-BDE9-58E1DFFFC7B5}" destId="{05BC4815-37BB-486C-97BF-3192DC014E4B}" srcOrd="5" destOrd="0" presId="urn:microsoft.com/office/officeart/2005/8/layout/vList2"/>
    <dgm:cxn modelId="{F9214E07-254B-4F70-BD67-474916F8F7BD}" type="presParOf" srcId="{8E62CB54-6E70-46B0-BDE9-58E1DFFFC7B5}" destId="{1CE5EE46-726D-4F41-89CE-6C93FB9C905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4A8C53-C55D-4502-9E62-9BD59EA678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9B434F9-A12A-4857-A5E9-B8C4C0E79DF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1) La période 2006-2013 présente une évolution du non-recours aux soins.</a:t>
          </a:r>
          <a:endParaRPr lang="en-US" dirty="0"/>
        </a:p>
      </dgm:t>
    </dgm:pt>
    <dgm:pt modelId="{03F6C055-3C48-4E8D-B11C-4F1A112642C4}" type="parTrans" cxnId="{7345DDC3-85C0-4B73-8D84-D55A66064A63}">
      <dgm:prSet/>
      <dgm:spPr/>
      <dgm:t>
        <a:bodyPr/>
        <a:lstStyle/>
        <a:p>
          <a:endParaRPr lang="en-US"/>
        </a:p>
      </dgm:t>
    </dgm:pt>
    <dgm:pt modelId="{783F31C4-8B27-4C55-A39B-22B96A92C184}" type="sibTrans" cxnId="{7345DDC3-85C0-4B73-8D84-D55A66064A63}">
      <dgm:prSet/>
      <dgm:spPr/>
      <dgm:t>
        <a:bodyPr/>
        <a:lstStyle/>
        <a:p>
          <a:endParaRPr lang="en-US"/>
        </a:p>
      </dgm:t>
    </dgm:pt>
    <dgm:pt modelId="{80179292-C198-4888-B30A-740C986733D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2) Ces comportements peuvent s’expliquer par les caractéristiques des deux populations.</a:t>
          </a:r>
          <a:endParaRPr lang="en-US"/>
        </a:p>
      </dgm:t>
    </dgm:pt>
    <dgm:pt modelId="{B4B06AAE-8FEC-48A7-A226-A5D3AB8F9A9B}" type="parTrans" cxnId="{4D6BFCAB-96F3-4C22-8EB8-4EFD420B9E78}">
      <dgm:prSet/>
      <dgm:spPr/>
      <dgm:t>
        <a:bodyPr/>
        <a:lstStyle/>
        <a:p>
          <a:endParaRPr lang="en-US"/>
        </a:p>
      </dgm:t>
    </dgm:pt>
    <dgm:pt modelId="{38F86F73-A06C-4826-A045-4BB499999E5D}" type="sibTrans" cxnId="{4D6BFCAB-96F3-4C22-8EB8-4EFD420B9E78}">
      <dgm:prSet/>
      <dgm:spPr/>
      <dgm:t>
        <a:bodyPr/>
        <a:lstStyle/>
        <a:p>
          <a:endParaRPr lang="en-US"/>
        </a:p>
      </dgm:t>
    </dgm:pt>
    <dgm:pt modelId="{EF2098E4-9126-42C1-947A-133A7CE21E2D}" type="pres">
      <dgm:prSet presAssocID="{024A8C53-C55D-4502-9E62-9BD59EA67868}" presName="root" presStyleCnt="0">
        <dgm:presLayoutVars>
          <dgm:dir/>
          <dgm:resizeHandles val="exact"/>
        </dgm:presLayoutVars>
      </dgm:prSet>
      <dgm:spPr/>
    </dgm:pt>
    <dgm:pt modelId="{F14FBD0D-8364-42E0-AD1F-AC341FB14F8C}" type="pres">
      <dgm:prSet presAssocID="{99B434F9-A12A-4857-A5E9-B8C4C0E79DF1}" presName="compNode" presStyleCnt="0"/>
      <dgm:spPr/>
    </dgm:pt>
    <dgm:pt modelId="{0B3138CD-5A11-4BCA-B5B2-6DB915F57FE8}" type="pres">
      <dgm:prSet presAssocID="{99B434F9-A12A-4857-A5E9-B8C4C0E79DF1}" presName="bgRect" presStyleLbl="bgShp" presStyleIdx="0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ED9B14C-F173-4881-9558-2D202276D64C}" type="pres">
      <dgm:prSet presAssocID="{99B434F9-A12A-4857-A5E9-B8C4C0E79D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patient avec un remplissage uni"/>
        </a:ext>
      </dgm:extLst>
    </dgm:pt>
    <dgm:pt modelId="{106F3684-170B-4A6B-B8B0-78C45BA0B75D}" type="pres">
      <dgm:prSet presAssocID="{99B434F9-A12A-4857-A5E9-B8C4C0E79DF1}" presName="spaceRect" presStyleCnt="0"/>
      <dgm:spPr/>
    </dgm:pt>
    <dgm:pt modelId="{ADCA6DF9-8646-459B-A5B4-9A0A72D2959B}" type="pres">
      <dgm:prSet presAssocID="{99B434F9-A12A-4857-A5E9-B8C4C0E79DF1}" presName="parTx" presStyleLbl="revTx" presStyleIdx="0" presStyleCnt="2">
        <dgm:presLayoutVars>
          <dgm:chMax val="0"/>
          <dgm:chPref val="0"/>
        </dgm:presLayoutVars>
      </dgm:prSet>
      <dgm:spPr/>
    </dgm:pt>
    <dgm:pt modelId="{C392139C-E68B-4258-8F96-474CBC86D3A8}" type="pres">
      <dgm:prSet presAssocID="{783F31C4-8B27-4C55-A39B-22B96A92C184}" presName="sibTrans" presStyleCnt="0"/>
      <dgm:spPr/>
    </dgm:pt>
    <dgm:pt modelId="{3F9EB272-AB92-4BF6-9EE4-37B4BFE8C959}" type="pres">
      <dgm:prSet presAssocID="{80179292-C198-4888-B30A-740C986733D0}" presName="compNode" presStyleCnt="0"/>
      <dgm:spPr/>
    </dgm:pt>
    <dgm:pt modelId="{26031760-C18E-4E6A-89D4-44660355F541}" type="pres">
      <dgm:prSet presAssocID="{80179292-C198-4888-B30A-740C986733D0}" presName="bgRect" presStyleLbl="bgShp" presStyleIdx="1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933852D-49F1-4AF8-A952-DD0B41FCE38C}" type="pres">
      <dgm:prSet presAssocID="{80179292-C198-4888-B30A-740C986733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cès universel avec un remplissage uni"/>
        </a:ext>
      </dgm:extLst>
    </dgm:pt>
    <dgm:pt modelId="{8F24E5C6-7E04-4775-9527-24ABB0C3B6C6}" type="pres">
      <dgm:prSet presAssocID="{80179292-C198-4888-B30A-740C986733D0}" presName="spaceRect" presStyleCnt="0"/>
      <dgm:spPr/>
    </dgm:pt>
    <dgm:pt modelId="{BAEAB4D2-6D31-4F51-AC05-247C47274D0D}" type="pres">
      <dgm:prSet presAssocID="{80179292-C198-4888-B30A-740C986733D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DD51636-2EB2-43C2-A6BB-A2E404C0FEFE}" type="presOf" srcId="{024A8C53-C55D-4502-9E62-9BD59EA67868}" destId="{EF2098E4-9126-42C1-947A-133A7CE21E2D}" srcOrd="0" destOrd="0" presId="urn:microsoft.com/office/officeart/2018/2/layout/IconVerticalSolidList"/>
    <dgm:cxn modelId="{6358067D-FFDD-42DA-8282-3E92B9222FF0}" type="presOf" srcId="{99B434F9-A12A-4857-A5E9-B8C4C0E79DF1}" destId="{ADCA6DF9-8646-459B-A5B4-9A0A72D2959B}" srcOrd="0" destOrd="0" presId="urn:microsoft.com/office/officeart/2018/2/layout/IconVerticalSolidList"/>
    <dgm:cxn modelId="{4D6BFCAB-96F3-4C22-8EB8-4EFD420B9E78}" srcId="{024A8C53-C55D-4502-9E62-9BD59EA67868}" destId="{80179292-C198-4888-B30A-740C986733D0}" srcOrd="1" destOrd="0" parTransId="{B4B06AAE-8FEC-48A7-A226-A5D3AB8F9A9B}" sibTransId="{38F86F73-A06C-4826-A045-4BB499999E5D}"/>
    <dgm:cxn modelId="{7345DDC3-85C0-4B73-8D84-D55A66064A63}" srcId="{024A8C53-C55D-4502-9E62-9BD59EA67868}" destId="{99B434F9-A12A-4857-A5E9-B8C4C0E79DF1}" srcOrd="0" destOrd="0" parTransId="{03F6C055-3C48-4E8D-B11C-4F1A112642C4}" sibTransId="{783F31C4-8B27-4C55-A39B-22B96A92C184}"/>
    <dgm:cxn modelId="{EA58C9F0-DF9C-4BEE-9262-003F026F4365}" type="presOf" srcId="{80179292-C198-4888-B30A-740C986733D0}" destId="{BAEAB4D2-6D31-4F51-AC05-247C47274D0D}" srcOrd="0" destOrd="0" presId="urn:microsoft.com/office/officeart/2018/2/layout/IconVerticalSolidList"/>
    <dgm:cxn modelId="{379CA496-ED84-4142-A9EC-980D8DEC18C8}" type="presParOf" srcId="{EF2098E4-9126-42C1-947A-133A7CE21E2D}" destId="{F14FBD0D-8364-42E0-AD1F-AC341FB14F8C}" srcOrd="0" destOrd="0" presId="urn:microsoft.com/office/officeart/2018/2/layout/IconVerticalSolidList"/>
    <dgm:cxn modelId="{59A7715F-F3BC-43BE-B027-A5FFF1EBEE9C}" type="presParOf" srcId="{F14FBD0D-8364-42E0-AD1F-AC341FB14F8C}" destId="{0B3138CD-5A11-4BCA-B5B2-6DB915F57FE8}" srcOrd="0" destOrd="0" presId="urn:microsoft.com/office/officeart/2018/2/layout/IconVerticalSolidList"/>
    <dgm:cxn modelId="{37313060-15FA-4280-BDCD-91C303062F5A}" type="presParOf" srcId="{F14FBD0D-8364-42E0-AD1F-AC341FB14F8C}" destId="{EED9B14C-F173-4881-9558-2D202276D64C}" srcOrd="1" destOrd="0" presId="urn:microsoft.com/office/officeart/2018/2/layout/IconVerticalSolidList"/>
    <dgm:cxn modelId="{E9C8A53D-815D-4557-9AFD-F47762FE9DA0}" type="presParOf" srcId="{F14FBD0D-8364-42E0-AD1F-AC341FB14F8C}" destId="{106F3684-170B-4A6B-B8B0-78C45BA0B75D}" srcOrd="2" destOrd="0" presId="urn:microsoft.com/office/officeart/2018/2/layout/IconVerticalSolidList"/>
    <dgm:cxn modelId="{E5367533-481B-431B-B9E6-7AE4160E6F73}" type="presParOf" srcId="{F14FBD0D-8364-42E0-AD1F-AC341FB14F8C}" destId="{ADCA6DF9-8646-459B-A5B4-9A0A72D2959B}" srcOrd="3" destOrd="0" presId="urn:microsoft.com/office/officeart/2018/2/layout/IconVerticalSolidList"/>
    <dgm:cxn modelId="{C87B0498-47D4-4F9F-8E51-5277F60D4371}" type="presParOf" srcId="{EF2098E4-9126-42C1-947A-133A7CE21E2D}" destId="{C392139C-E68B-4258-8F96-474CBC86D3A8}" srcOrd="1" destOrd="0" presId="urn:microsoft.com/office/officeart/2018/2/layout/IconVerticalSolidList"/>
    <dgm:cxn modelId="{5DA29F8F-3F6C-4553-9BCC-B084DF15BADF}" type="presParOf" srcId="{EF2098E4-9126-42C1-947A-133A7CE21E2D}" destId="{3F9EB272-AB92-4BF6-9EE4-37B4BFE8C959}" srcOrd="2" destOrd="0" presId="urn:microsoft.com/office/officeart/2018/2/layout/IconVerticalSolidList"/>
    <dgm:cxn modelId="{9022BDD2-8438-47FE-B49E-0FEBF9093361}" type="presParOf" srcId="{3F9EB272-AB92-4BF6-9EE4-37B4BFE8C959}" destId="{26031760-C18E-4E6A-89D4-44660355F541}" srcOrd="0" destOrd="0" presId="urn:microsoft.com/office/officeart/2018/2/layout/IconVerticalSolidList"/>
    <dgm:cxn modelId="{91DF43E7-88F7-4E46-AAC9-0B5EA44D2F7A}" type="presParOf" srcId="{3F9EB272-AB92-4BF6-9EE4-37B4BFE8C959}" destId="{E933852D-49F1-4AF8-A952-DD0B41FCE38C}" srcOrd="1" destOrd="0" presId="urn:microsoft.com/office/officeart/2018/2/layout/IconVerticalSolidList"/>
    <dgm:cxn modelId="{F76526A2-35B9-46FA-AF45-3A49C499E2EB}" type="presParOf" srcId="{3F9EB272-AB92-4BF6-9EE4-37B4BFE8C959}" destId="{8F24E5C6-7E04-4775-9527-24ABB0C3B6C6}" srcOrd="2" destOrd="0" presId="urn:microsoft.com/office/officeart/2018/2/layout/IconVerticalSolidList"/>
    <dgm:cxn modelId="{C60F64CD-3C88-42AA-A628-09B79E15778C}" type="presParOf" srcId="{3F9EB272-AB92-4BF6-9EE4-37B4BFE8C959}" destId="{BAEAB4D2-6D31-4F51-AC05-247C47274D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89F78F-8484-4DE7-8B76-B1C88E734DF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3DB5A98-CF09-4A2B-9C90-68F4BB3E9E63}">
      <dgm:prSet/>
      <dgm:spPr/>
      <dgm:t>
        <a:bodyPr/>
        <a:lstStyle/>
        <a:p>
          <a:r>
            <a:rPr lang="fr-FR" b="1" dirty="0"/>
            <a:t>Autriche : </a:t>
          </a:r>
          <a:r>
            <a:rPr lang="fr-FR" dirty="0"/>
            <a:t>Le sexe et les maladies chroniques font légèrement varier la probabilité</a:t>
          </a:r>
          <a:endParaRPr lang="fr-FR" noProof="0" dirty="0"/>
        </a:p>
      </dgm:t>
    </dgm:pt>
    <dgm:pt modelId="{C2DF5E9B-0080-4B10-840F-84FE3AA04CF6}" type="par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19DC5EC4-088E-462F-9E87-F26D8BC36242}" type="sib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A7639B58-8FF2-4A4F-A77B-E82A568DB693}">
      <dgm:prSet/>
      <dgm:spPr/>
      <dgm:t>
        <a:bodyPr/>
        <a:lstStyle/>
        <a:p>
          <a:r>
            <a:rPr lang="fr-FR" b="1" dirty="0"/>
            <a:t>Danemark : </a:t>
          </a:r>
          <a:r>
            <a:rPr lang="fr-FR" dirty="0"/>
            <a:t>Le statut matrimonial et le type de handicap augmentent considérablement la probabilité</a:t>
          </a:r>
          <a:endParaRPr lang="fr-FR" b="1" dirty="0"/>
        </a:p>
      </dgm:t>
    </dgm:pt>
    <dgm:pt modelId="{5854951B-1AA6-4B4C-8B0D-634E82047FB4}" type="parTrans" cxnId="{507DED87-F1AD-43CD-B476-3CBE1D91EF79}">
      <dgm:prSet/>
      <dgm:spPr/>
      <dgm:t>
        <a:bodyPr/>
        <a:lstStyle/>
        <a:p>
          <a:endParaRPr lang="fr-FR"/>
        </a:p>
      </dgm:t>
    </dgm:pt>
    <dgm:pt modelId="{02FA9112-5A52-4AFF-8150-77A4AA330111}" type="sibTrans" cxnId="{507DED87-F1AD-43CD-B476-3CBE1D91EF79}">
      <dgm:prSet/>
      <dgm:spPr/>
      <dgm:t>
        <a:bodyPr/>
        <a:lstStyle/>
        <a:p>
          <a:endParaRPr lang="fr-FR"/>
        </a:p>
      </dgm:t>
    </dgm:pt>
    <dgm:pt modelId="{1C6EC19F-A6C8-4B1A-AC24-176CFBD4FFD3}" type="pres">
      <dgm:prSet presAssocID="{A889F78F-8484-4DE7-8B76-B1C88E734DFF}" presName="linear" presStyleCnt="0">
        <dgm:presLayoutVars>
          <dgm:animLvl val="lvl"/>
          <dgm:resizeHandles val="exact"/>
        </dgm:presLayoutVars>
      </dgm:prSet>
      <dgm:spPr/>
    </dgm:pt>
    <dgm:pt modelId="{593FE9E0-6C59-4431-BF06-D4647E55EB6D}" type="pres">
      <dgm:prSet presAssocID="{13DB5A98-CF09-4A2B-9C90-68F4BB3E9E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B12DF9-5E4F-4DC4-8034-CD28A90CD688}" type="pres">
      <dgm:prSet presAssocID="{19DC5EC4-088E-462F-9E87-F26D8BC36242}" presName="spacer" presStyleCnt="0"/>
      <dgm:spPr/>
    </dgm:pt>
    <dgm:pt modelId="{353A2F3C-0A5F-4872-A2B0-CFAFEF6D1822}" type="pres">
      <dgm:prSet presAssocID="{A7639B58-8FF2-4A4F-A77B-E82A568DB6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0419018-B608-48BA-8FBC-2631C605F050}" type="presOf" srcId="{A889F78F-8484-4DE7-8B76-B1C88E734DFF}" destId="{1C6EC19F-A6C8-4B1A-AC24-176CFBD4FFD3}" srcOrd="0" destOrd="0" presId="urn:microsoft.com/office/officeart/2005/8/layout/vList2"/>
    <dgm:cxn modelId="{507DED87-F1AD-43CD-B476-3CBE1D91EF79}" srcId="{A889F78F-8484-4DE7-8B76-B1C88E734DFF}" destId="{A7639B58-8FF2-4A4F-A77B-E82A568DB693}" srcOrd="1" destOrd="0" parTransId="{5854951B-1AA6-4B4C-8B0D-634E82047FB4}" sibTransId="{02FA9112-5A52-4AFF-8150-77A4AA330111}"/>
    <dgm:cxn modelId="{48885BA2-A90C-4848-9B8D-562725093119}" type="presOf" srcId="{13DB5A98-CF09-4A2B-9C90-68F4BB3E9E63}" destId="{593FE9E0-6C59-4431-BF06-D4647E55EB6D}" srcOrd="0" destOrd="0" presId="urn:microsoft.com/office/officeart/2005/8/layout/vList2"/>
    <dgm:cxn modelId="{892C3EA5-F9B2-41BA-8D91-E5802ADDB00B}" type="presOf" srcId="{A7639B58-8FF2-4A4F-A77B-E82A568DB693}" destId="{353A2F3C-0A5F-4872-A2B0-CFAFEF6D1822}" srcOrd="0" destOrd="0" presId="urn:microsoft.com/office/officeart/2005/8/layout/vList2"/>
    <dgm:cxn modelId="{D81029DA-E056-4B0B-9A56-0708C070D99D}" srcId="{A889F78F-8484-4DE7-8B76-B1C88E734DFF}" destId="{13DB5A98-CF09-4A2B-9C90-68F4BB3E9E63}" srcOrd="0" destOrd="0" parTransId="{C2DF5E9B-0080-4B10-840F-84FE3AA04CF6}" sibTransId="{19DC5EC4-088E-462F-9E87-F26D8BC36242}"/>
    <dgm:cxn modelId="{40108533-57C6-43E4-85A3-D201999C5AD7}" type="presParOf" srcId="{1C6EC19F-A6C8-4B1A-AC24-176CFBD4FFD3}" destId="{593FE9E0-6C59-4431-BF06-D4647E55EB6D}" srcOrd="0" destOrd="0" presId="urn:microsoft.com/office/officeart/2005/8/layout/vList2"/>
    <dgm:cxn modelId="{D909D306-1C83-4BB1-99C5-BC3CADA641FB}" type="presParOf" srcId="{1C6EC19F-A6C8-4B1A-AC24-176CFBD4FFD3}" destId="{85B12DF9-5E4F-4DC4-8034-CD28A90CD688}" srcOrd="1" destOrd="0" presId="urn:microsoft.com/office/officeart/2005/8/layout/vList2"/>
    <dgm:cxn modelId="{EB85B38E-816D-40DC-B1B6-64E426B66621}" type="presParOf" srcId="{1C6EC19F-A6C8-4B1A-AC24-176CFBD4FFD3}" destId="{353A2F3C-0A5F-4872-A2B0-CFAFEF6D182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89F78F-8484-4DE7-8B76-B1C88E734DF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3DB5A98-CF09-4A2B-9C90-68F4BB3E9E63}">
      <dgm:prSet/>
      <dgm:spPr/>
      <dgm:t>
        <a:bodyPr/>
        <a:lstStyle/>
        <a:p>
          <a:r>
            <a:rPr lang="fr-FR" noProof="0" dirty="0"/>
            <a:t>Le Danemark semble plus influencé, comparé à l’Autriche</a:t>
          </a:r>
        </a:p>
      </dgm:t>
    </dgm:pt>
    <dgm:pt modelId="{C2DF5E9B-0080-4B10-840F-84FE3AA04CF6}" type="par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19DC5EC4-088E-462F-9E87-F26D8BC36242}" type="sibTrans" cxnId="{D81029DA-E056-4B0B-9A56-0708C070D99D}">
      <dgm:prSet/>
      <dgm:spPr/>
      <dgm:t>
        <a:bodyPr/>
        <a:lstStyle/>
        <a:p>
          <a:endParaRPr lang="fr-FR" noProof="0" dirty="0"/>
        </a:p>
      </dgm:t>
    </dgm:pt>
    <dgm:pt modelId="{2E91442C-5966-478E-BE2B-02E7E72B1742}">
      <dgm:prSet/>
      <dgm:spPr/>
      <dgm:t>
        <a:bodyPr/>
        <a:lstStyle/>
        <a:p>
          <a:r>
            <a:rPr lang="fr-FR" noProof="0" dirty="0"/>
            <a:t>D’autres variables explicatives (situation économique, emploi etc.) ?</a:t>
          </a:r>
        </a:p>
      </dgm:t>
    </dgm:pt>
    <dgm:pt modelId="{29C727A4-5403-4BC7-B9CF-AE3796D11099}" type="par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03E2B17A-8B8B-4D55-85AE-85F7FA6177F6}" type="sibTrans" cxnId="{138CF582-FFC6-4E11-8A5A-B99A1FE43148}">
      <dgm:prSet/>
      <dgm:spPr/>
      <dgm:t>
        <a:bodyPr/>
        <a:lstStyle/>
        <a:p>
          <a:endParaRPr lang="fr-FR" noProof="0" dirty="0"/>
        </a:p>
      </dgm:t>
    </dgm:pt>
    <dgm:pt modelId="{59E46C6B-8780-48EA-899A-77F3AA4D6A76}">
      <dgm:prSet/>
      <dgm:spPr/>
      <dgm:t>
        <a:bodyPr/>
        <a:lstStyle/>
        <a:p>
          <a:r>
            <a:rPr lang="fr-FR" noProof="0" dirty="0"/>
            <a:t>Le non-recours varie sensiblement durant la crise </a:t>
          </a:r>
        </a:p>
      </dgm:t>
    </dgm:pt>
    <dgm:pt modelId="{D48D6240-31FD-4132-B492-FF8F52640F49}" type="sib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470D7D89-81C4-4012-AD72-A1B6DD587411}" type="parTrans" cxnId="{08E5060E-0E60-4D2A-A732-49F4B36E2FCD}">
      <dgm:prSet/>
      <dgm:spPr/>
      <dgm:t>
        <a:bodyPr/>
        <a:lstStyle/>
        <a:p>
          <a:endParaRPr lang="fr-FR" noProof="0" dirty="0"/>
        </a:p>
      </dgm:t>
    </dgm:pt>
    <dgm:pt modelId="{31FCF6C3-3545-40C6-BFE0-DEA9AD6E3991}">
      <dgm:prSet/>
      <dgm:spPr/>
      <dgm:t>
        <a:bodyPr/>
        <a:lstStyle/>
        <a:p>
          <a:r>
            <a:rPr lang="fr-FR" noProof="0" dirty="0"/>
            <a:t>Une explication autre ?</a:t>
          </a:r>
        </a:p>
      </dgm:t>
    </dgm:pt>
    <dgm:pt modelId="{18549BD2-4B53-4EC4-B6FE-F4926D13FED6}" type="parTrans" cxnId="{54C36FEF-E05D-4988-9971-49E77E8CC22E}">
      <dgm:prSet/>
      <dgm:spPr/>
      <dgm:t>
        <a:bodyPr/>
        <a:lstStyle/>
        <a:p>
          <a:endParaRPr lang="fr-FR"/>
        </a:p>
      </dgm:t>
    </dgm:pt>
    <dgm:pt modelId="{7B592CE0-02FD-4DBA-9369-41D3CCC1FB02}" type="sibTrans" cxnId="{54C36FEF-E05D-4988-9971-49E77E8CC22E}">
      <dgm:prSet/>
      <dgm:spPr/>
      <dgm:t>
        <a:bodyPr/>
        <a:lstStyle/>
        <a:p>
          <a:endParaRPr lang="fr-FR"/>
        </a:p>
      </dgm:t>
    </dgm:pt>
    <dgm:pt modelId="{1C6EC19F-A6C8-4B1A-AC24-176CFBD4FFD3}" type="pres">
      <dgm:prSet presAssocID="{A889F78F-8484-4DE7-8B76-B1C88E734DFF}" presName="linear" presStyleCnt="0">
        <dgm:presLayoutVars>
          <dgm:animLvl val="lvl"/>
          <dgm:resizeHandles val="exact"/>
        </dgm:presLayoutVars>
      </dgm:prSet>
      <dgm:spPr/>
    </dgm:pt>
    <dgm:pt modelId="{6E2819CD-1ABA-4C47-83E6-80D4357187CE}" type="pres">
      <dgm:prSet presAssocID="{59E46C6B-8780-48EA-899A-77F3AA4D6A7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98E170-333E-445B-A61D-E915E2DEF27C}" type="pres">
      <dgm:prSet presAssocID="{D48D6240-31FD-4132-B492-FF8F52640F49}" presName="spacer" presStyleCnt="0"/>
      <dgm:spPr/>
    </dgm:pt>
    <dgm:pt modelId="{593FE9E0-6C59-4431-BF06-D4647E55EB6D}" type="pres">
      <dgm:prSet presAssocID="{13DB5A98-CF09-4A2B-9C90-68F4BB3E9E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86879E0-CFF8-4076-AA65-6C794060DF7B}" type="pres">
      <dgm:prSet presAssocID="{19DC5EC4-088E-462F-9E87-F26D8BC36242}" presName="spacer" presStyleCnt="0"/>
      <dgm:spPr/>
    </dgm:pt>
    <dgm:pt modelId="{FD92A298-47ED-4786-BAD6-B7AAF2169FA4}" type="pres">
      <dgm:prSet presAssocID="{2E91442C-5966-478E-BE2B-02E7E72B174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B7404AB-A273-493C-8B18-6752D7F8677D}" type="pres">
      <dgm:prSet presAssocID="{03E2B17A-8B8B-4D55-85AE-85F7FA6177F6}" presName="spacer" presStyleCnt="0"/>
      <dgm:spPr/>
    </dgm:pt>
    <dgm:pt modelId="{BD779B9F-0C0B-41F0-AF04-84F24E25A4CD}" type="pres">
      <dgm:prSet presAssocID="{31FCF6C3-3545-40C6-BFE0-DEA9AD6E399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8E5060E-0E60-4D2A-A732-49F4B36E2FCD}" srcId="{A889F78F-8484-4DE7-8B76-B1C88E734DFF}" destId="{59E46C6B-8780-48EA-899A-77F3AA4D6A76}" srcOrd="0" destOrd="0" parTransId="{470D7D89-81C4-4012-AD72-A1B6DD587411}" sibTransId="{D48D6240-31FD-4132-B492-FF8F52640F49}"/>
    <dgm:cxn modelId="{20419018-B608-48BA-8FBC-2631C605F050}" type="presOf" srcId="{A889F78F-8484-4DE7-8B76-B1C88E734DFF}" destId="{1C6EC19F-A6C8-4B1A-AC24-176CFBD4FFD3}" srcOrd="0" destOrd="0" presId="urn:microsoft.com/office/officeart/2005/8/layout/vList2"/>
    <dgm:cxn modelId="{1A791622-F01C-4A1B-B804-7A058E1AA1C2}" type="presOf" srcId="{31FCF6C3-3545-40C6-BFE0-DEA9AD6E3991}" destId="{BD779B9F-0C0B-41F0-AF04-84F24E25A4CD}" srcOrd="0" destOrd="0" presId="urn:microsoft.com/office/officeart/2005/8/layout/vList2"/>
    <dgm:cxn modelId="{D4F02929-F73D-4DE8-AC56-309EC5F3D64E}" type="presOf" srcId="{59E46C6B-8780-48EA-899A-77F3AA4D6A76}" destId="{6E2819CD-1ABA-4C47-83E6-80D4357187CE}" srcOrd="0" destOrd="0" presId="urn:microsoft.com/office/officeart/2005/8/layout/vList2"/>
    <dgm:cxn modelId="{138CF582-FFC6-4E11-8A5A-B99A1FE43148}" srcId="{A889F78F-8484-4DE7-8B76-B1C88E734DFF}" destId="{2E91442C-5966-478E-BE2B-02E7E72B1742}" srcOrd="2" destOrd="0" parTransId="{29C727A4-5403-4BC7-B9CF-AE3796D11099}" sibTransId="{03E2B17A-8B8B-4D55-85AE-85F7FA6177F6}"/>
    <dgm:cxn modelId="{48885BA2-A90C-4848-9B8D-562725093119}" type="presOf" srcId="{13DB5A98-CF09-4A2B-9C90-68F4BB3E9E63}" destId="{593FE9E0-6C59-4431-BF06-D4647E55EB6D}" srcOrd="0" destOrd="0" presId="urn:microsoft.com/office/officeart/2005/8/layout/vList2"/>
    <dgm:cxn modelId="{F658C7A9-9432-4E3E-B66D-B8D1F2DC93F2}" type="presOf" srcId="{2E91442C-5966-478E-BE2B-02E7E72B1742}" destId="{FD92A298-47ED-4786-BAD6-B7AAF2169FA4}" srcOrd="0" destOrd="0" presId="urn:microsoft.com/office/officeart/2005/8/layout/vList2"/>
    <dgm:cxn modelId="{D81029DA-E056-4B0B-9A56-0708C070D99D}" srcId="{A889F78F-8484-4DE7-8B76-B1C88E734DFF}" destId="{13DB5A98-CF09-4A2B-9C90-68F4BB3E9E63}" srcOrd="1" destOrd="0" parTransId="{C2DF5E9B-0080-4B10-840F-84FE3AA04CF6}" sibTransId="{19DC5EC4-088E-462F-9E87-F26D8BC36242}"/>
    <dgm:cxn modelId="{54C36FEF-E05D-4988-9971-49E77E8CC22E}" srcId="{A889F78F-8484-4DE7-8B76-B1C88E734DFF}" destId="{31FCF6C3-3545-40C6-BFE0-DEA9AD6E3991}" srcOrd="3" destOrd="0" parTransId="{18549BD2-4B53-4EC4-B6FE-F4926D13FED6}" sibTransId="{7B592CE0-02FD-4DBA-9369-41D3CCC1FB02}"/>
    <dgm:cxn modelId="{1DD008BD-61E2-4F21-9EA5-85240D69460E}" type="presParOf" srcId="{1C6EC19F-A6C8-4B1A-AC24-176CFBD4FFD3}" destId="{6E2819CD-1ABA-4C47-83E6-80D4357187CE}" srcOrd="0" destOrd="0" presId="urn:microsoft.com/office/officeart/2005/8/layout/vList2"/>
    <dgm:cxn modelId="{DBF02D9D-8F30-4B30-973B-E3AA8CD18E1F}" type="presParOf" srcId="{1C6EC19F-A6C8-4B1A-AC24-176CFBD4FFD3}" destId="{FB98E170-333E-445B-A61D-E915E2DEF27C}" srcOrd="1" destOrd="0" presId="urn:microsoft.com/office/officeart/2005/8/layout/vList2"/>
    <dgm:cxn modelId="{40108533-57C6-43E4-85A3-D201999C5AD7}" type="presParOf" srcId="{1C6EC19F-A6C8-4B1A-AC24-176CFBD4FFD3}" destId="{593FE9E0-6C59-4431-BF06-D4647E55EB6D}" srcOrd="2" destOrd="0" presId="urn:microsoft.com/office/officeart/2005/8/layout/vList2"/>
    <dgm:cxn modelId="{FF8D1892-B757-4577-B11B-2B26AEDD6A6A}" type="presParOf" srcId="{1C6EC19F-A6C8-4B1A-AC24-176CFBD4FFD3}" destId="{B86879E0-CFF8-4076-AA65-6C794060DF7B}" srcOrd="3" destOrd="0" presId="urn:microsoft.com/office/officeart/2005/8/layout/vList2"/>
    <dgm:cxn modelId="{31BA3588-46E7-4A62-86FD-A42731D0D4C0}" type="presParOf" srcId="{1C6EC19F-A6C8-4B1A-AC24-176CFBD4FFD3}" destId="{FD92A298-47ED-4786-BAD6-B7AAF2169FA4}" srcOrd="4" destOrd="0" presId="urn:microsoft.com/office/officeart/2005/8/layout/vList2"/>
    <dgm:cxn modelId="{A4995775-D941-428F-AA03-379387723C36}" type="presParOf" srcId="{1C6EC19F-A6C8-4B1A-AC24-176CFBD4FFD3}" destId="{3B7404AB-A273-493C-8B18-6752D7F8677D}" srcOrd="5" destOrd="0" presId="urn:microsoft.com/office/officeart/2005/8/layout/vList2"/>
    <dgm:cxn modelId="{BC718F7E-0B69-481E-8326-9996459D76EA}" type="presParOf" srcId="{1C6EC19F-A6C8-4B1A-AC24-176CFBD4FFD3}" destId="{BD779B9F-0C0B-41F0-AF04-84F24E25A4C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Nationaux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Assurance-Maladie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Libéraux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national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d’assurance-maladie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33C5E-5288-48EA-973B-9CBD3653CBF4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CCC5C2D9-5764-4852-A796-460B71E79A9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AFEA20D3-BCAE-4551-9452-3FB7189372AB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6F170302-F717-4961-B5D7-CB7DF421772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La crise de 2008 a mis en lumière les faiblesses des systèmes de santé nationaux.</a:t>
          </a:r>
          <a:endParaRPr lang="fr-FR" sz="1700" kern="1200" dirty="0"/>
        </a:p>
      </dsp:txBody>
      <dsp:txXfrm>
        <a:off x="1071472" y="3422081"/>
        <a:ext cx="3145870" cy="901218"/>
      </dsp:txXfrm>
    </dsp:sp>
    <dsp:sp modelId="{232537D5-EE14-4233-99A5-58EBEFDCEEDA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3691501" y="733200"/>
        <a:ext cx="342233" cy="468236"/>
      </dsp:txXfrm>
    </dsp:sp>
    <dsp:sp modelId="{2934BB97-C92D-4BC3-A1D3-09F64500010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4041051" y="1864548"/>
        <a:ext cx="342233" cy="468236"/>
      </dsp:txXfrm>
    </dsp:sp>
    <dsp:sp modelId="{5ADAD4DD-CE0F-439D-9ACC-7189077E44DE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0E8A-B6B3-4903-A158-49A1F6E62D6F}">
      <dsp:nvSpPr>
        <dsp:cNvPr id="0" name=""/>
        <dsp:cNvSpPr/>
      </dsp:nvSpPr>
      <dsp:spPr>
        <a:xfrm>
          <a:off x="0" y="304569"/>
          <a:ext cx="10515600" cy="8599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Utilisation des données de l’enquête EU-SILC</a:t>
          </a:r>
          <a:endParaRPr lang="en-US" sz="3500" kern="1200" dirty="0"/>
        </a:p>
      </dsp:txBody>
      <dsp:txXfrm>
        <a:off x="41979" y="346548"/>
        <a:ext cx="10431642" cy="775991"/>
      </dsp:txXfrm>
    </dsp:sp>
    <dsp:sp modelId="{6C314839-484A-4D8B-A58E-5BF03ABC1EEA}">
      <dsp:nvSpPr>
        <dsp:cNvPr id="0" name=""/>
        <dsp:cNvSpPr/>
      </dsp:nvSpPr>
      <dsp:spPr>
        <a:xfrm>
          <a:off x="0" y="1265319"/>
          <a:ext cx="10515600" cy="8599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>
              <a:effectLst/>
            </a:rPr>
            <a:t>Utilisation des variables socio-démographiques et de santé </a:t>
          </a:r>
          <a:endParaRPr lang="en-US" sz="3500" kern="1200" dirty="0">
            <a:effectLst/>
          </a:endParaRPr>
        </a:p>
      </dsp:txBody>
      <dsp:txXfrm>
        <a:off x="41979" y="1307298"/>
        <a:ext cx="10431642" cy="775991"/>
      </dsp:txXfrm>
    </dsp:sp>
    <dsp:sp modelId="{31E4B249-FED7-4157-8F07-228C00D50559}">
      <dsp:nvSpPr>
        <dsp:cNvPr id="0" name=""/>
        <dsp:cNvSpPr/>
      </dsp:nvSpPr>
      <dsp:spPr>
        <a:xfrm>
          <a:off x="0" y="2226069"/>
          <a:ext cx="10515600" cy="8599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>
              <a:effectLst/>
            </a:rPr>
            <a:t>Évolutions durant la période 2006-2013 </a:t>
          </a:r>
          <a:endParaRPr lang="en-US" sz="3500" kern="1200" dirty="0">
            <a:effectLst/>
          </a:endParaRPr>
        </a:p>
      </dsp:txBody>
      <dsp:txXfrm>
        <a:off x="41979" y="2268048"/>
        <a:ext cx="10431642" cy="775991"/>
      </dsp:txXfrm>
    </dsp:sp>
    <dsp:sp modelId="{1CE5EE46-726D-4F41-89CE-6C93FB9C9059}">
      <dsp:nvSpPr>
        <dsp:cNvPr id="0" name=""/>
        <dsp:cNvSpPr/>
      </dsp:nvSpPr>
      <dsp:spPr>
        <a:xfrm>
          <a:off x="0" y="3186819"/>
          <a:ext cx="10515600" cy="8599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>
              <a:effectLst/>
            </a:rPr>
            <a:t>Focale</a:t>
          </a:r>
          <a:r>
            <a:rPr lang="en-US" sz="3500" kern="1200" dirty="0">
              <a:effectLst/>
            </a:rPr>
            <a:t> </a:t>
          </a:r>
          <a:r>
            <a:rPr lang="fr-FR" sz="3500" kern="1200" noProof="0" dirty="0">
              <a:effectLst/>
            </a:rPr>
            <a:t>sur l’année 2009 </a:t>
          </a:r>
        </a:p>
      </dsp:txBody>
      <dsp:txXfrm>
        <a:off x="41979" y="3228798"/>
        <a:ext cx="10431642" cy="7759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138CD-5A11-4BCA-B5B2-6DB915F57FE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ED9B14C-F173-4881-9558-2D202276D64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A6DF9-8646-459B-A5B4-9A0A72D2959B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1) La période 2006-2013 présente une évolution du non-recours aux soins.</a:t>
          </a:r>
          <a:endParaRPr lang="en-US" sz="2500" kern="1200" dirty="0"/>
        </a:p>
      </dsp:txBody>
      <dsp:txXfrm>
        <a:off x="1507738" y="707092"/>
        <a:ext cx="9007861" cy="1305401"/>
      </dsp:txXfrm>
    </dsp:sp>
    <dsp:sp modelId="{26031760-C18E-4E6A-89D4-44660355F541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933852D-49F1-4AF8-A952-DD0B41FCE38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AB4D2-6D31-4F51-AC05-247C47274D0D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2) Ces comportements peuvent s’expliquer par les caractéristiques des deux populations.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FE9E0-6C59-4431-BF06-D4647E55EB6D}">
      <dsp:nvSpPr>
        <dsp:cNvPr id="0" name=""/>
        <dsp:cNvSpPr/>
      </dsp:nvSpPr>
      <dsp:spPr>
        <a:xfrm>
          <a:off x="0" y="162761"/>
          <a:ext cx="6066504" cy="18918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1" kern="1200" dirty="0"/>
            <a:t>Autriche : </a:t>
          </a:r>
          <a:r>
            <a:rPr lang="fr-FR" sz="3300" kern="1200" dirty="0"/>
            <a:t>Le sexe et les maladies chroniques font légèrement varier la probabilité</a:t>
          </a:r>
          <a:endParaRPr lang="fr-FR" sz="3300" kern="1200" noProof="0" dirty="0"/>
        </a:p>
      </dsp:txBody>
      <dsp:txXfrm>
        <a:off x="92354" y="255115"/>
        <a:ext cx="5881796" cy="1707182"/>
      </dsp:txXfrm>
    </dsp:sp>
    <dsp:sp modelId="{353A2F3C-0A5F-4872-A2B0-CFAFEF6D1822}">
      <dsp:nvSpPr>
        <dsp:cNvPr id="0" name=""/>
        <dsp:cNvSpPr/>
      </dsp:nvSpPr>
      <dsp:spPr>
        <a:xfrm>
          <a:off x="0" y="2149691"/>
          <a:ext cx="6066504" cy="18918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1" kern="1200" dirty="0"/>
            <a:t>Danemark : </a:t>
          </a:r>
          <a:r>
            <a:rPr lang="fr-FR" sz="3300" kern="1200" dirty="0"/>
            <a:t>Le statut matrimonial et le type de handicap augmentent considérablement la probabilité</a:t>
          </a:r>
          <a:endParaRPr lang="fr-FR" sz="3300" b="1" kern="1200" dirty="0"/>
        </a:p>
      </dsp:txBody>
      <dsp:txXfrm>
        <a:off x="92354" y="2242045"/>
        <a:ext cx="5881796" cy="17071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819CD-1ABA-4C47-83E6-80D4357187CE}">
      <dsp:nvSpPr>
        <dsp:cNvPr id="0" name=""/>
        <dsp:cNvSpPr/>
      </dsp:nvSpPr>
      <dsp:spPr>
        <a:xfrm>
          <a:off x="0" y="549870"/>
          <a:ext cx="10515600" cy="7370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noProof="0" dirty="0"/>
            <a:t>Le non-recours varie sensiblement durant la crise </a:t>
          </a:r>
        </a:p>
      </dsp:txBody>
      <dsp:txXfrm>
        <a:off x="35982" y="585852"/>
        <a:ext cx="10443636" cy="665135"/>
      </dsp:txXfrm>
    </dsp:sp>
    <dsp:sp modelId="{593FE9E0-6C59-4431-BF06-D4647E55EB6D}">
      <dsp:nvSpPr>
        <dsp:cNvPr id="0" name=""/>
        <dsp:cNvSpPr/>
      </dsp:nvSpPr>
      <dsp:spPr>
        <a:xfrm>
          <a:off x="0" y="1373370"/>
          <a:ext cx="10515600" cy="7370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noProof="0" dirty="0"/>
            <a:t>Le Danemark semble plus influencé, comparé à l’Autriche</a:t>
          </a:r>
        </a:p>
      </dsp:txBody>
      <dsp:txXfrm>
        <a:off x="35982" y="1409352"/>
        <a:ext cx="10443636" cy="665135"/>
      </dsp:txXfrm>
    </dsp:sp>
    <dsp:sp modelId="{FD92A298-47ED-4786-BAD6-B7AAF2169FA4}">
      <dsp:nvSpPr>
        <dsp:cNvPr id="0" name=""/>
        <dsp:cNvSpPr/>
      </dsp:nvSpPr>
      <dsp:spPr>
        <a:xfrm>
          <a:off x="0" y="2196869"/>
          <a:ext cx="10515600" cy="7370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noProof="0" dirty="0"/>
            <a:t>D’autres variables explicatives (situation économique, emploi etc.) ?</a:t>
          </a:r>
        </a:p>
      </dsp:txBody>
      <dsp:txXfrm>
        <a:off x="35982" y="2232851"/>
        <a:ext cx="10443636" cy="665135"/>
      </dsp:txXfrm>
    </dsp:sp>
    <dsp:sp modelId="{BD779B9F-0C0B-41F0-AF04-84F24E25A4CD}">
      <dsp:nvSpPr>
        <dsp:cNvPr id="0" name=""/>
        <dsp:cNvSpPr/>
      </dsp:nvSpPr>
      <dsp:spPr>
        <a:xfrm>
          <a:off x="0" y="3020370"/>
          <a:ext cx="10515600" cy="7370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noProof="0" dirty="0"/>
            <a:t>Une explication autre ?</a:t>
          </a:r>
        </a:p>
      </dsp:txBody>
      <dsp:txXfrm>
        <a:off x="35982" y="3056352"/>
        <a:ext cx="10443636" cy="665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4 décembre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4 décembre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4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4 décembre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4 décembre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DB63FBD-7797-1C45-249B-A5EAF41558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A06B37-1729-6CD4-6047-25FE2D25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2" y="1118857"/>
            <a:ext cx="5775208" cy="49250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BFB7CA-F740-8755-611E-1F2756C6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8857"/>
            <a:ext cx="5775208" cy="49250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C5D3BE-BC3E-5082-DC38-71280E5687B9}"/>
              </a:ext>
            </a:extLst>
          </p:cNvPr>
          <p:cNvSpPr txBox="1"/>
          <p:nvPr/>
        </p:nvSpPr>
        <p:spPr>
          <a:xfrm>
            <a:off x="8213163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Autriche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10448F-C09E-214C-19F6-BA93917AB2A6}"/>
              </a:ext>
            </a:extLst>
          </p:cNvPr>
          <p:cNvSpPr txBox="1"/>
          <p:nvPr/>
        </p:nvSpPr>
        <p:spPr>
          <a:xfrm>
            <a:off x="2266077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Danemark</a:t>
            </a:r>
          </a:p>
        </p:txBody>
      </p:sp>
    </p:spTree>
    <p:extLst>
      <p:ext uri="{BB962C8B-B14F-4D97-AF65-F5344CB8AC3E}">
        <p14:creationId xmlns:p14="http://schemas.microsoft.com/office/powerpoint/2010/main" val="267026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82B26-A507-9FF2-596A-965AD1A0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94" y="228189"/>
            <a:ext cx="4378606" cy="819076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5F90DE-620E-31CA-0ABC-D6259E02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0" y="3309736"/>
            <a:ext cx="5354188" cy="3232449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7FC11F4-8680-CB01-E18C-5311116BF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139209"/>
              </p:ext>
            </p:extLst>
          </p:nvPr>
        </p:nvGraphicFramePr>
        <p:xfrm>
          <a:off x="5804846" y="1026418"/>
          <a:ext cx="6066504" cy="4204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94" y="525215"/>
            <a:ext cx="4378606" cy="1025107"/>
          </a:xfrm>
        </p:spPr>
        <p:txBody>
          <a:bodyPr anchor="ctr">
            <a:normAutofit/>
          </a:bodyPr>
          <a:lstStyle/>
          <a:p>
            <a:r>
              <a:rPr lang="fr-FR" dirty="0"/>
              <a:t>Conclusion 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CAD8016-B810-C25B-9A14-58B4FC088FA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27400929"/>
              </p:ext>
            </p:extLst>
          </p:nvPr>
        </p:nvGraphicFramePr>
        <p:xfrm>
          <a:off x="838200" y="1550322"/>
          <a:ext cx="10515600" cy="430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3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CB7BA8D-9261-37FC-41C7-D3684A07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90" y="1563138"/>
            <a:ext cx="5178019" cy="1865862"/>
          </a:xfrm>
        </p:spPr>
        <p:txBody>
          <a:bodyPr anchor="ctr">
            <a:normAutofit/>
          </a:bodyPr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A8725423-D1F3-1B35-C41A-AC13674E3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990" y="3429000"/>
            <a:ext cx="5178514" cy="819076"/>
          </a:xfrm>
        </p:spPr>
        <p:txBody>
          <a:bodyPr>
            <a:normAutofit/>
          </a:bodyPr>
          <a:lstStyle/>
          <a:p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84609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24465"/>
            <a:ext cx="4114874" cy="8259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fr-FR" sz="3400" dirty="0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04292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 dirty="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16171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</a:t>
            </a:r>
            <a:r>
              <a:rPr lang="fr-FR" sz="4000" dirty="0"/>
              <a:t> recours aux soins de leurs populations </a:t>
            </a:r>
            <a:r>
              <a:rPr lang="fr-FR" sz="4000" b="0" i="0" u="none" strike="noStrike" dirty="0">
                <a:effectLst/>
              </a:rPr>
              <a:t>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961" y="341577"/>
            <a:ext cx="5191433" cy="1172591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06261597"/>
              </p:ext>
            </p:extLst>
          </p:nvPr>
        </p:nvGraphicFramePr>
        <p:xfrm>
          <a:off x="838200" y="15141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040C8-6BD4-6A89-A91E-C160EE3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fr-FR" dirty="0"/>
              <a:t>Hypothèses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847BAB-4EC0-6BA7-C3DF-93B72E906AA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39737884"/>
              </p:ext>
            </p:extLst>
          </p:nvPr>
        </p:nvGraphicFramePr>
        <p:xfrm>
          <a:off x="838200" y="178961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44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18E4C-D219-2050-B413-3EEAF898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538408" cy="1431000"/>
          </a:xfrm>
        </p:spPr>
        <p:txBody>
          <a:bodyPr/>
          <a:lstStyle/>
          <a:p>
            <a:r>
              <a:rPr lang="fr-FR" dirty="0"/>
              <a:t>Échantillon étudié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A6489A-33F5-A66B-C012-F2AF9BB317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05263" y="1683467"/>
            <a:ext cx="4926013" cy="43338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51DD74-E590-D6F8-D54D-1EFD5646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5865"/>
            <a:ext cx="5336558" cy="19636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542FD1-38BE-CE70-224C-89E292EB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35" y="4132640"/>
            <a:ext cx="5236088" cy="16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F23067-554F-E4F8-041C-D23DF93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26" y="1074114"/>
            <a:ext cx="5831092" cy="497274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4393153-1743-6442-55B0-12B9D254A69B}"/>
              </a:ext>
            </a:extLst>
          </p:cNvPr>
          <p:cNvSpPr txBox="1"/>
          <p:nvPr/>
        </p:nvSpPr>
        <p:spPr>
          <a:xfrm>
            <a:off x="2813542" y="6046858"/>
            <a:ext cx="55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Taux de non-recours aux soins</a:t>
            </a:r>
          </a:p>
        </p:txBody>
      </p:sp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AA4D01-D227-607A-83EB-1E88782F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18" y="1282627"/>
            <a:ext cx="8625164" cy="54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2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0</TotalTime>
  <Words>305</Words>
  <Application>Microsoft Office PowerPoint</Application>
  <PresentationFormat>Grand écran</PresentationFormat>
  <Paragraphs>49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recours aux soins de leurs populations ? </vt:lpstr>
      <vt:lpstr>Méthode de travail :</vt:lpstr>
      <vt:lpstr>Hypothèses</vt:lpstr>
      <vt:lpstr>Échantillon étudié</vt:lpstr>
      <vt:lpstr>Résultats :</vt:lpstr>
      <vt:lpstr>Résultats :</vt:lpstr>
      <vt:lpstr>Résultats :</vt:lpstr>
      <vt:lpstr>Résultats :</vt:lpstr>
      <vt:lpstr>Conclusion :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Thibaud Ritzenthaler</cp:lastModifiedBy>
  <cp:revision>21</cp:revision>
  <dcterms:created xsi:type="dcterms:W3CDTF">2023-10-16T18:45:03Z</dcterms:created>
  <dcterms:modified xsi:type="dcterms:W3CDTF">2023-12-04T20:45:14Z</dcterms:modified>
</cp:coreProperties>
</file>